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87" r:id="rId3"/>
    <p:sldId id="297" r:id="rId4"/>
    <p:sldId id="261" r:id="rId5"/>
    <p:sldId id="262" r:id="rId6"/>
    <p:sldId id="263" r:id="rId7"/>
    <p:sldId id="288" r:id="rId8"/>
    <p:sldId id="285" r:id="rId9"/>
    <p:sldId id="289" r:id="rId10"/>
    <p:sldId id="290" r:id="rId11"/>
    <p:sldId id="291" r:id="rId12"/>
    <p:sldId id="269" r:id="rId13"/>
    <p:sldId id="292" r:id="rId14"/>
    <p:sldId id="293" r:id="rId15"/>
    <p:sldId id="272" r:id="rId16"/>
    <p:sldId id="273" r:id="rId17"/>
    <p:sldId id="294" r:id="rId18"/>
    <p:sldId id="295" r:id="rId19"/>
    <p:sldId id="296" r:id="rId20"/>
    <p:sldId id="278" r:id="rId21"/>
    <p:sldId id="280" r:id="rId22"/>
    <p:sldId id="282" r:id="rId23"/>
    <p:sldId id="286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8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067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7716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671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541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500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69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18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64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609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74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92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1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77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25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4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BCBA5AA-90E4-40F4-B829-F260DB57EF3B}" type="datetimeFigureOut">
              <a:rPr lang="pt-BR" smtClean="0"/>
              <a:t>22/04/2018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18EB734-254F-4F2A-BC5B-28EB8566DF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2612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1.wdp"/><Relationship Id="rId3" Type="http://schemas.openxmlformats.org/officeDocument/2006/relationships/hyperlink" Target="http://kaggle.com/andradejunior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hyperlink" Target="http://linkedin.com/in/andrade-juni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.me/andradejunior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://github.com/andradejunior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://twitter.com/_andrade_junior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oo.gl/R5enI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9F9D76D-8293-4DC6-8660-224DF0C4009C}"/>
              </a:ext>
            </a:extLst>
          </p:cNvPr>
          <p:cNvSpPr txBox="1">
            <a:spLocks/>
          </p:cNvSpPr>
          <p:nvPr/>
        </p:nvSpPr>
        <p:spPr>
          <a:xfrm>
            <a:off x="1524000" y="1077922"/>
            <a:ext cx="9144000" cy="2272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200" b="1" dirty="0">
                <a:latin typeface="Eras Light ITC" panose="020B0402030504020804" pitchFamily="34" charset="0"/>
              </a:rPr>
              <a:t>Machine Learning </a:t>
            </a:r>
            <a:br>
              <a:rPr lang="pt-BR" dirty="0">
                <a:latin typeface="Eras Light ITC" panose="020B0402030504020804" pitchFamily="34" charset="0"/>
              </a:rPr>
            </a:br>
            <a:r>
              <a:rPr lang="pt-BR" sz="4400" dirty="0">
                <a:latin typeface="Eras Light ITC" panose="020B0402030504020804" pitchFamily="34" charset="0"/>
              </a:rPr>
              <a:t>com ferramentas Open Source</a:t>
            </a: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5EC08309-45D3-4FFD-A839-3CC45D1F4326}"/>
              </a:ext>
            </a:extLst>
          </p:cNvPr>
          <p:cNvSpPr txBox="1">
            <a:spLocks/>
          </p:cNvSpPr>
          <p:nvPr/>
        </p:nvSpPr>
        <p:spPr>
          <a:xfrm>
            <a:off x="5920457" y="4142643"/>
            <a:ext cx="3787805" cy="1637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dirty="0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2"/>
              </a:rPr>
              <a:t>linkedin.com/in/</a:t>
            </a:r>
            <a:r>
              <a:rPr lang="pt-BR" dirty="0" err="1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2"/>
              </a:rPr>
              <a:t>andrade-junior</a:t>
            </a:r>
            <a:endParaRPr lang="pt-BR" dirty="0">
              <a:solidFill>
                <a:schemeClr val="tx1"/>
              </a:solidFill>
              <a:latin typeface="Arial Nova Light" panose="020B0604020202020204" pitchFamily="34" charset="0"/>
              <a:cs typeface="Arial Nova Light" panose="020B0604020202020204" pitchFamily="34" charset="0"/>
            </a:endParaRPr>
          </a:p>
          <a:p>
            <a:pPr marL="0" indent="0" algn="r">
              <a:buNone/>
            </a:pPr>
            <a:r>
              <a:rPr lang="pt-BR" dirty="0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3"/>
              </a:rPr>
              <a:t>kaggle.com/</a:t>
            </a:r>
            <a:r>
              <a:rPr lang="pt-BR" dirty="0" err="1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3"/>
              </a:rPr>
              <a:t>andradejunior</a:t>
            </a:r>
            <a:endParaRPr lang="pt-BR" dirty="0">
              <a:solidFill>
                <a:schemeClr val="tx1"/>
              </a:solidFill>
              <a:latin typeface="Arial Nova Light" panose="020B0604020202020204" pitchFamily="34" charset="0"/>
              <a:cs typeface="Arial Nova Light" panose="020B0604020202020204" pitchFamily="34" charset="0"/>
              <a:hlinkClick r:id="rId4"/>
            </a:endParaRPr>
          </a:p>
          <a:p>
            <a:pPr marL="0" indent="0" algn="r">
              <a:buNone/>
            </a:pPr>
            <a:r>
              <a:rPr lang="pt-BR" dirty="0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4"/>
              </a:rPr>
              <a:t>twitter.com/_</a:t>
            </a:r>
            <a:r>
              <a:rPr lang="pt-BR" dirty="0" err="1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4"/>
              </a:rPr>
              <a:t>andrade_junior</a:t>
            </a:r>
            <a:endParaRPr lang="pt-BR" dirty="0">
              <a:solidFill>
                <a:schemeClr val="tx1"/>
              </a:solidFill>
              <a:latin typeface="Arial Nova Light" panose="020B0604020202020204" pitchFamily="34" charset="0"/>
              <a:cs typeface="Arial Nova Light" panose="020B0604020202020204" pitchFamily="34" charset="0"/>
            </a:endParaRPr>
          </a:p>
          <a:p>
            <a:pPr marL="0" indent="0" algn="r">
              <a:buNone/>
            </a:pPr>
            <a:r>
              <a:rPr lang="pt-BR" dirty="0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5"/>
              </a:rPr>
              <a:t>github.com/</a:t>
            </a:r>
            <a:r>
              <a:rPr lang="pt-BR" dirty="0" err="1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5"/>
              </a:rPr>
              <a:t>andradejunior</a:t>
            </a:r>
            <a:endParaRPr lang="pt-BR" dirty="0">
              <a:solidFill>
                <a:schemeClr val="tx1"/>
              </a:solidFill>
              <a:latin typeface="Arial Nova Light" panose="020B0604020202020204" pitchFamily="34" charset="0"/>
              <a:cs typeface="Arial Nova Light" panose="020B0604020202020204" pitchFamily="34" charset="0"/>
            </a:endParaRPr>
          </a:p>
          <a:p>
            <a:pPr marL="0" indent="0" algn="r">
              <a:buNone/>
            </a:pPr>
            <a:r>
              <a:rPr lang="pt-BR" dirty="0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6"/>
              </a:rPr>
              <a:t>t.me/</a:t>
            </a:r>
            <a:r>
              <a:rPr lang="pt-BR" dirty="0" err="1">
                <a:solidFill>
                  <a:schemeClr val="tx1"/>
                </a:solidFill>
                <a:latin typeface="Arial Nova Light" panose="020B0604020202020204" pitchFamily="34" charset="0"/>
                <a:cs typeface="Arial Nova Light" panose="020B0604020202020204" pitchFamily="34" charset="0"/>
                <a:hlinkClick r:id="rId6"/>
              </a:rPr>
              <a:t>andradejunior</a:t>
            </a:r>
            <a:endParaRPr lang="pt-BR" dirty="0">
              <a:solidFill>
                <a:schemeClr val="tx1"/>
              </a:solidFill>
              <a:latin typeface="Arial Nova Light" panose="020B0604020202020204" pitchFamily="34" charset="0"/>
              <a:cs typeface="Arial Nova Light" panose="020B0604020202020204" pitchFamily="34" charset="0"/>
            </a:endParaRPr>
          </a:p>
        </p:txBody>
      </p:sp>
      <p:pic>
        <p:nvPicPr>
          <p:cNvPr id="7" name="Picture 2" descr="Resultado de imagem para github logo">
            <a:extLst>
              <a:ext uri="{FF2B5EF4-FFF2-40B4-BE49-F238E27FC236}">
                <a16:creationId xmlns:a16="http://schemas.microsoft.com/office/drawing/2014/main" id="{B1BFC2CD-E6D5-4E05-BCFB-B82AEE84B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35148" y="5128029"/>
            <a:ext cx="325702" cy="32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m para logo kaggle png">
            <a:extLst>
              <a:ext uri="{FF2B5EF4-FFF2-40B4-BE49-F238E27FC236}">
                <a16:creationId xmlns:a16="http://schemas.microsoft.com/office/drawing/2014/main" id="{FF4F67D7-D5FD-4AD8-A1AF-AD0A927D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72" y="4498430"/>
            <a:ext cx="656323" cy="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sultado de imagem para logo twitter png">
            <a:extLst>
              <a:ext uri="{FF2B5EF4-FFF2-40B4-BE49-F238E27FC236}">
                <a16:creationId xmlns:a16="http://schemas.microsoft.com/office/drawing/2014/main" id="{497C887D-2CAB-4B86-BD82-6A2866C9D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91" y="4786146"/>
            <a:ext cx="341883" cy="34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sultado de imagem para logo telegram png">
            <a:extLst>
              <a:ext uri="{FF2B5EF4-FFF2-40B4-BE49-F238E27FC236}">
                <a16:creationId xmlns:a16="http://schemas.microsoft.com/office/drawing/2014/main" id="{83FA31D3-9B13-48B1-80B9-9EEC56B2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07" y="5454377"/>
            <a:ext cx="325702" cy="32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linkedin logo">
            <a:extLst>
              <a:ext uri="{FF2B5EF4-FFF2-40B4-BE49-F238E27FC236}">
                <a16:creationId xmlns:a16="http://schemas.microsoft.com/office/drawing/2014/main" id="{1F202403-B9CD-4816-AA09-E090E10C0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44" y="4021989"/>
            <a:ext cx="349696" cy="34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796B9024-6B93-46EB-95E3-AA9DA6882C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910" b="99169" l="912" r="99829">
                        <a14:foregroundMark x1="68586" y1="24192" x2="71608" y2="15789"/>
                        <a14:foregroundMark x1="77537" y1="12835" x2="82212" y2="12835"/>
                        <a14:foregroundMark x1="89510" y1="10988" x2="91163" y2="5910"/>
                        <a14:foregroundMark x1="71947" y1="21426" x2="72862" y2="20591"/>
                        <a14:foregroundMark x1="64766" y1="27978" x2="71540" y2="21797"/>
                        <a14:foregroundMark x1="74550" y1="19960" x2="86203" y2="15605"/>
                        <a14:foregroundMark x1="72862" y1="20591" x2="74390" y2="20020"/>
                        <a14:foregroundMark x1="37058" y1="73407" x2="46066" y2="76916"/>
                        <a14:foregroundMark x1="46066" y1="76916" x2="50684" y2="73130"/>
                        <a14:foregroundMark x1="62600" y1="69898" x2="55131" y2="78024"/>
                        <a14:foregroundMark x1="55131" y1="78024" x2="49316" y2="79317"/>
                        <a14:foregroundMark x1="65792" y1="75254" x2="56442" y2="81256"/>
                        <a14:foregroundMark x1="56442" y1="81256" x2="48860" y2="81717"/>
                        <a14:foregroundMark x1="64082" y1="76639" x2="55416" y2="82456"/>
                        <a14:foregroundMark x1="55416" y1="82456" x2="49316" y2="82548"/>
                        <a14:foregroundMark x1="55986" y1="18837" x2="57469" y2="18560"/>
                        <a14:foregroundMark x1="67104" y1="76916" x2="67104" y2="76916"/>
                        <a14:foregroundMark x1="69897" y1="79317" x2="69897" y2="79317"/>
                        <a14:foregroundMark x1="70865" y1="81988" x2="72748" y2="87350"/>
                        <a14:foregroundMark x1="69441" y1="77932" x2="70520" y2="81004"/>
                        <a14:foregroundMark x1="31243" y1="35734" x2="17275" y2="38966"/>
                        <a14:foregroundMark x1="22919" y1="54017" x2="1026" y2="52447"/>
                        <a14:foregroundMark x1="29761" y1="65282" x2="16135" y2="60203"/>
                        <a14:foregroundMark x1="26397" y1="33610" x2="18928" y2="35457"/>
                        <a14:foregroundMark x1="21095" y1="44044" x2="27081" y2="45983"/>
                        <a14:foregroundMark x1="28905" y1="61034" x2="22577" y2="58079"/>
                        <a14:foregroundMark x1="22919" y1="66944" x2="28392" y2="67498"/>
                        <a14:foregroundMark x1="18130" y1="59926" x2="12315" y2="57525"/>
                        <a14:foregroundMark x1="18928" y1="34164" x2="13968" y2="37858"/>
                        <a14:foregroundMark x1="77252" y1="26593" x2="87115" y2="19575"/>
                        <a14:foregroundMark x1="87115" y1="19575" x2="99829" y2="21237"/>
                        <a14:foregroundMark x1="82212" y1="50231" x2="99829" y2="58633"/>
                        <a14:foregroundMark x1="73888" y1="46722" x2="83238" y2="46722"/>
                        <a14:foregroundMark x1="83238" y1="46722" x2="84036" y2="46537"/>
                        <a14:foregroundMark x1="77081" y1="27147" x2="74230" y2="31117"/>
                        <a14:foregroundMark x1="77537" y1="15051" x2="71893" y2="16620"/>
                        <a14:foregroundMark x1="74059" y1="21791" x2="73261" y2="23638"/>
                        <a14:foregroundMark x1="73603" y1="16343" x2="71893" y2="20683"/>
                        <a14:foregroundMark x1="73261" y1="48661" x2="87001" y2="54294"/>
                        <a14:foregroundMark x1="86887" y1="49677" x2="91676" y2="52447"/>
                        <a14:foregroundMark x1="72748" y1="67221" x2="75713" y2="71468"/>
                        <a14:foregroundMark x1="71893" y1="75808" x2="81471" y2="82825"/>
                        <a14:foregroundMark x1="81471" y1="82825" x2="90536" y2="83564"/>
                        <a14:foregroundMark x1="90536" y1="83564" x2="90992" y2="83841"/>
                        <a14:foregroundMark x1="71095" y1="76916" x2="77708" y2="85503"/>
                        <a14:foregroundMark x1="95325" y1="94922" x2="98974" y2="99169"/>
                        <a14:foregroundMark x1="76226" y1="68790" x2="76910" y2="74238"/>
                        <a14:foregroundMark x1="80559" y1="49954" x2="93672" y2="50508"/>
                        <a14:foregroundMark x1="81186" y1="86519" x2="84208" y2="87350"/>
                        <a14:foregroundMark x1="73603" y1="33333" x2="75257" y2="31671"/>
                        <a14:foregroundMark x1="71893" y1="25208" x2="73603" y2="22253"/>
                        <a14:foregroundMark x1="71095" y1="21514" x2="73432" y2="19298"/>
                        <a14:foregroundMark x1="73090" y1="23915" x2="75257" y2="19852"/>
                        <a14:foregroundMark x1="24743" y1="40536" x2="23603" y2="59095"/>
                        <a14:foregroundMark x1="23774" y1="56140" x2="21779" y2="56694"/>
                        <a14:foregroundMark x1="70753" y1="80332" x2="71608" y2="81994"/>
                        <a14:foregroundMark x1="81528" y1="88458" x2="79875" y2="88181"/>
                        <a14:foregroundMark x1="94641" y1="80886" x2="98176" y2="89289"/>
                        <a14:foregroundMark x1="33865" y1="70175" x2="41448" y2="77932"/>
                        <a14:foregroundMark x1="41448" y1="77932" x2="41505" y2="77932"/>
                        <a14:foregroundMark x1="45154" y1="82825" x2="42702" y2="790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3178206"/>
            <a:ext cx="5853590" cy="361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>
            <a:extLst>
              <a:ext uri="{FF2B5EF4-FFF2-40B4-BE49-F238E27FC236}">
                <a16:creationId xmlns:a16="http://schemas.microsoft.com/office/drawing/2014/main" id="{069DA604-24C6-4523-84DA-4CF9C1578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3035646"/>
            <a:ext cx="4469144" cy="3631180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5184DC6-9492-4034-83AC-4C660C68F0B9}"/>
              </a:ext>
            </a:extLst>
          </p:cNvPr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latin typeface="Eras Light ITC" panose="020B0402030504020804" pitchFamily="34" charset="0"/>
              </a:rPr>
              <a:t>Apenas entradas, sem saídas desejadas (sem rótulos).</a:t>
            </a:r>
          </a:p>
          <a:p>
            <a:r>
              <a:rPr lang="pt-BR">
                <a:latin typeface="Eras Light ITC" panose="020B0402030504020804" pitchFamily="34" charset="0"/>
              </a:rPr>
              <a:t>O objetivo é encontrar padrões nas entradas.</a:t>
            </a:r>
          </a:p>
          <a:p>
            <a:endParaRPr lang="pt-BR">
              <a:latin typeface="Eras Light ITC" panose="020B0402030504020804" pitchFamily="34" charset="0"/>
            </a:endParaRPr>
          </a:p>
          <a:p>
            <a:r>
              <a:rPr lang="pt-BR">
                <a:latin typeface="Eras Light ITC" panose="020B0402030504020804" pitchFamily="34" charset="0"/>
              </a:rPr>
              <a:t>Clusterização.</a:t>
            </a:r>
          </a:p>
          <a:p>
            <a:r>
              <a:rPr lang="pt-BR">
                <a:latin typeface="Eras Light ITC" panose="020B0402030504020804" pitchFamily="34" charset="0"/>
              </a:rPr>
              <a:t>Redução de dimensionalidade.</a:t>
            </a:r>
          </a:p>
          <a:p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E7044EA-49B9-446B-B10D-739A4F57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Aprendizagem não supervisionada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090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>
            <a:extLst>
              <a:ext uri="{FF2B5EF4-FFF2-40B4-BE49-F238E27FC236}">
                <a16:creationId xmlns:a16="http://schemas.microsoft.com/office/drawing/2014/main" id="{791E941D-35FC-4456-8BD6-5C153AC7D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3" y="1940213"/>
            <a:ext cx="5648998" cy="4236749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DFCE6AA-DB3F-4D45-AC1D-36903CE4230B}"/>
              </a:ext>
            </a:extLst>
          </p:cNvPr>
          <p:cNvSpPr txBox="1">
            <a:spLocks/>
          </p:cNvSpPr>
          <p:nvPr/>
        </p:nvSpPr>
        <p:spPr>
          <a:xfrm>
            <a:off x="1120001" y="2521257"/>
            <a:ext cx="4472932" cy="3655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>
                <a:latin typeface="Eras Light ITC" panose="020B0402030504020804" pitchFamily="34" charset="0"/>
              </a:rPr>
              <a:t>Clusterização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>
                <a:latin typeface="Eras Light ITC" panose="020B0402030504020804" pitchFamily="34" charset="0"/>
              </a:rPr>
              <a:t>Agrupar as entradas em conjuntos diferentes de acordo com suas semelhanças.</a:t>
            </a: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F967E0D-F377-4D4A-8686-4262C570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>
                <a:latin typeface="Eras Light ITC" panose="020B0402030504020804" pitchFamily="34" charset="0"/>
              </a:rPr>
              <a:t>Aprendizagem não supervisionada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163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2FBF4-C720-465C-9AD6-3AE28684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Eras Light ITC" panose="020B0402030504020804" pitchFamily="34" charset="0"/>
              </a:rPr>
              <a:t>Aprendizagem não supervisionada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78B7E2-09EC-4A9B-93EE-BAE804297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latin typeface="Eras Light ITC" panose="020B0402030504020804" pitchFamily="34" charset="0"/>
              </a:rPr>
              <a:t>Redução de dimensionalidade.</a:t>
            </a:r>
          </a:p>
          <a:p>
            <a:pPr marL="0" indent="0">
              <a:buNone/>
            </a:pPr>
            <a:r>
              <a:rPr lang="pt-BR" dirty="0">
                <a:latin typeface="Eras Light ITC" panose="020B0402030504020804" pitchFamily="34" charset="0"/>
              </a:rPr>
              <a:t>Reduzir a quantidade de entradas, mapeando-as para um espaço de dimensão menor.</a:t>
            </a:r>
          </a:p>
        </p:txBody>
      </p:sp>
      <p:pic>
        <p:nvPicPr>
          <p:cNvPr id="5" name="Imagem 4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9BA83070-681E-45F9-898C-432F6AC2E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10" y="3102648"/>
            <a:ext cx="3805872" cy="37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6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semi supervised learning">
            <a:extLst>
              <a:ext uri="{FF2B5EF4-FFF2-40B4-BE49-F238E27FC236}">
                <a16:creationId xmlns:a16="http://schemas.microsoft.com/office/drawing/2014/main" id="{58F208F2-E95D-42AD-9383-24B4B1EF00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2930" y="3268116"/>
            <a:ext cx="5986139" cy="3367203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0A9BDE-6BA8-4E80-BFB1-9301A8D513EA}"/>
              </a:ext>
            </a:extLst>
          </p:cNvPr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Eras Light ITC" panose="020B0402030504020804" pitchFamily="34" charset="0"/>
              </a:rPr>
              <a:t>Combina uma pequena quantidade de amostras rotuladas com um grande número de amostras não rotuladas para produzir melhores classificadores.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F225BB7-D32C-4D27-9DD5-F7E11B7E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latin typeface="Eras Light ITC" panose="020B0402030504020804" pitchFamily="34" charset="0"/>
              </a:rPr>
              <a:t>Aprendizagem semi-supervisionada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43453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aprendizagem semi supervisionada">
            <a:extLst>
              <a:ext uri="{FF2B5EF4-FFF2-40B4-BE49-F238E27FC236}">
                <a16:creationId xmlns:a16="http://schemas.microsoft.com/office/drawing/2014/main" id="{DFE2AEE0-70FE-4F72-B0DB-B667210905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36" y="1878594"/>
            <a:ext cx="6081070" cy="4241547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670B2B2-45E6-4332-B67E-CDDB9A7C404E}"/>
              </a:ext>
            </a:extLst>
          </p:cNvPr>
          <p:cNvSpPr txBox="1">
            <a:spLocks/>
          </p:cNvSpPr>
          <p:nvPr/>
        </p:nvSpPr>
        <p:spPr>
          <a:xfrm>
            <a:off x="627185" y="2954520"/>
            <a:ext cx="4876354" cy="175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Eras Light ITC" panose="020B0402030504020804" pitchFamily="34" charset="0"/>
              </a:rPr>
              <a:t>Um agente pode observar o ambiente, selecionar e realizar ações e receber recompensas em retorno (ou penalidades).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E7B3891-F2D1-43A3-9FC2-49B84704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Aprendizagem por reforço </a:t>
            </a:r>
            <a:endParaRPr lang="pt-BR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7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2" descr="Resultado de imagem para alphago netflix">
            <a:extLst>
              <a:ext uri="{FF2B5EF4-FFF2-40B4-BE49-F238E27FC236}">
                <a16:creationId xmlns:a16="http://schemas.microsoft.com/office/drawing/2014/main" id="{6D15E4BB-2C2D-437D-A665-4B3E9A0DC2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17" y="744386"/>
            <a:ext cx="8590765" cy="5369228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2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DCEC2-CA40-4973-80F9-98990A7D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Principais desafios em </a:t>
            </a:r>
            <a:br>
              <a:rPr lang="pt-BR" b="1" dirty="0">
                <a:latin typeface="Eras Light ITC" panose="020B0402030504020804" pitchFamily="34" charset="0"/>
              </a:rPr>
            </a:br>
            <a:r>
              <a:rPr lang="pt-BR" b="1" dirty="0">
                <a:latin typeface="Eras Light ITC" panose="020B0402030504020804" pitchFamily="34" charset="0"/>
              </a:rPr>
              <a:t>Machine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0C2A88-B652-4D11-B40B-7306B3A01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106245"/>
            <a:ext cx="10233800" cy="3212367"/>
          </a:xfrm>
        </p:spPr>
        <p:txBody>
          <a:bodyPr/>
          <a:lstStyle/>
          <a:p>
            <a:r>
              <a:rPr lang="pt-BR" dirty="0">
                <a:latin typeface="Eras Light ITC" panose="020B0402030504020804" pitchFamily="34" charset="0"/>
              </a:rPr>
              <a:t>Baixa qualidade dos dados</a:t>
            </a:r>
          </a:p>
          <a:p>
            <a:r>
              <a:rPr lang="pt-BR" dirty="0">
                <a:latin typeface="Eras Light ITC" panose="020B0402030504020804" pitchFamily="34" charset="0"/>
              </a:rPr>
              <a:t>Features irrelevantes</a:t>
            </a:r>
          </a:p>
          <a:p>
            <a:r>
              <a:rPr lang="pt-BR" dirty="0">
                <a:latin typeface="Eras Light ITC" panose="020B0402030504020804" pitchFamily="34" charset="0"/>
              </a:rPr>
              <a:t>Dados de treinamentos não representativos</a:t>
            </a:r>
          </a:p>
          <a:p>
            <a:r>
              <a:rPr lang="pt-BR" dirty="0">
                <a:latin typeface="Eras Light ITC" panose="020B0402030504020804" pitchFamily="34" charset="0"/>
              </a:rPr>
              <a:t>Quantidade insuficiente de dados de treinamento</a:t>
            </a:r>
          </a:p>
          <a:p>
            <a:r>
              <a:rPr lang="pt-BR" dirty="0">
                <a:latin typeface="Eras Light ITC" panose="020B0402030504020804" pitchFamily="34" charset="0"/>
              </a:rPr>
              <a:t>Overfitting (Sobreajuste)</a:t>
            </a:r>
          </a:p>
          <a:p>
            <a:r>
              <a:rPr lang="pt-BR" dirty="0">
                <a:latin typeface="Eras Light ITC" panose="020B0402030504020804" pitchFamily="34" charset="0"/>
              </a:rPr>
              <a:t>Underfitting (Subajuste)</a:t>
            </a:r>
          </a:p>
          <a:p>
            <a:endParaRPr lang="pt-BR" dirty="0">
              <a:latin typeface="Eras Light ITC" panose="020B0402030504020804" pitchFamily="34" charset="0"/>
            </a:endParaRPr>
          </a:p>
          <a:p>
            <a:endParaRPr lang="pt-BR" dirty="0">
              <a:latin typeface="Eras Light ITC" panose="020B0402030504020804" pitchFamily="34" charset="0"/>
            </a:endParaRPr>
          </a:p>
        </p:txBody>
      </p:sp>
      <p:pic>
        <p:nvPicPr>
          <p:cNvPr id="11268" name="Picture 4" descr="Imagem relacionada">
            <a:extLst>
              <a:ext uri="{FF2B5EF4-FFF2-40B4-BE49-F238E27FC236}">
                <a16:creationId xmlns:a16="http://schemas.microsoft.com/office/drawing/2014/main" id="{310EF722-EFA0-4202-944D-5CBC0150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8" b="89860" l="3246" r="96930">
                        <a14:foregroundMark x1="8421" y1="42590" x2="7456" y2="60062"/>
                        <a14:foregroundMark x1="7456" y1="60062" x2="7456" y2="60062"/>
                        <a14:foregroundMark x1="18860" y1="44306" x2="28684" y2="42746"/>
                        <a14:foregroundMark x1="28684" y1="42746" x2="30439" y2="42746"/>
                        <a14:foregroundMark x1="4561" y1="57098" x2="4474" y2="67083"/>
                        <a14:foregroundMark x1="76053" y1="34633" x2="68246" y2="51170"/>
                        <a14:foregroundMark x1="68246" y1="51170" x2="65965" y2="65367"/>
                        <a14:foregroundMark x1="65965" y1="65367" x2="70351" y2="77223"/>
                        <a14:foregroundMark x1="70351" y1="77223" x2="79035" y2="71295"/>
                        <a14:foregroundMark x1="79035" y1="71295" x2="82544" y2="62246"/>
                        <a14:foregroundMark x1="82105" y1="47426" x2="89912" y2="50390"/>
                        <a14:foregroundMark x1="89912" y1="50390" x2="92105" y2="63963"/>
                        <a14:foregroundMark x1="92105" y1="63963" x2="87895" y2="77067"/>
                        <a14:foregroundMark x1="87895" y1="77067" x2="82632" y2="78783"/>
                        <a14:foregroundMark x1="93684" y1="60218" x2="94035" y2="69423"/>
                        <a14:foregroundMark x1="91316" y1="34789" x2="81404" y2="30421"/>
                        <a14:foregroundMark x1="93684" y1="44774" x2="89211" y2="39938"/>
                        <a14:foregroundMark x1="96930" y1="36349" x2="93246" y2="35413"/>
                        <a14:foregroundMark x1="79561" y1="22621" x2="72018" y2="24493"/>
                        <a14:foregroundMark x1="72018" y1="24493" x2="66667" y2="35881"/>
                        <a14:foregroundMark x1="66667" y1="35881" x2="65263" y2="55382"/>
                        <a14:foregroundMark x1="60439" y1="42902" x2="64825" y2="31513"/>
                        <a14:foregroundMark x1="64825" y1="31513" x2="67895" y2="27457"/>
                        <a14:foregroundMark x1="78509" y1="79875" x2="70351" y2="81591"/>
                        <a14:foregroundMark x1="70351" y1="81591" x2="65351" y2="80343"/>
                        <a14:foregroundMark x1="87018" y1="55382" x2="87018" y2="58658"/>
                        <a14:foregroundMark x1="84123" y1="67239" x2="84035" y2="70671"/>
                        <a14:foregroundMark x1="78772" y1="59282" x2="81491" y2="68331"/>
                        <a14:foregroundMark x1="44123" y1="50546" x2="45526" y2="54446"/>
                        <a14:foregroundMark x1="23772" y1="73479" x2="18860" y2="72543"/>
                        <a14:foregroundMark x1="36316" y1="38066" x2="25877" y2="27613"/>
                        <a14:foregroundMark x1="25877" y1="27613" x2="18772" y2="25585"/>
                        <a14:foregroundMark x1="27456" y1="77691" x2="19737" y2="77847"/>
                        <a14:foregroundMark x1="19737" y1="77847" x2="17632" y2="63651"/>
                        <a14:foregroundMark x1="17632" y1="63651" x2="17807" y2="62871"/>
                        <a14:foregroundMark x1="24474" y1="19501" x2="16667" y2="23089"/>
                        <a14:foregroundMark x1="16667" y1="23089" x2="10965" y2="32293"/>
                        <a14:foregroundMark x1="10965" y1="32293" x2="10175" y2="36973"/>
                        <a14:foregroundMark x1="7193" y1="53198" x2="4825" y2="53510"/>
                        <a14:foregroundMark x1="4561" y1="74727" x2="9211" y2="74571"/>
                        <a14:foregroundMark x1="4474" y1="52886" x2="3772" y2="53198"/>
                        <a14:foregroundMark x1="3246" y1="72075" x2="3596" y2="55382"/>
                        <a14:foregroundMark x1="34912" y1="56630" x2="35263" y2="64587"/>
                        <a14:foregroundMark x1="34649" y1="64587" x2="37368" y2="63807"/>
                        <a14:foregroundMark x1="76930" y1="59750" x2="78070" y2="64431"/>
                        <a14:foregroundMark x1="87368" y1="59750" x2="90000" y2="59282"/>
                        <a14:foregroundMark x1="92544" y1="36973" x2="91930" y2="38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15" y="4170250"/>
            <a:ext cx="4780085" cy="26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2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ado de imagem para the unreasonable effectiveness of data">
            <a:extLst>
              <a:ext uri="{FF2B5EF4-FFF2-40B4-BE49-F238E27FC236}">
                <a16:creationId xmlns:a16="http://schemas.microsoft.com/office/drawing/2014/main" id="{2620FE35-D396-446D-8BC3-C5C06C988E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 r="6174" b="13495"/>
          <a:stretch/>
        </p:blipFill>
        <p:spPr bwMode="auto">
          <a:xfrm>
            <a:off x="5972908" y="1916723"/>
            <a:ext cx="5054422" cy="4744974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63E494F-8055-4019-9015-C3888DB246E9}"/>
              </a:ext>
            </a:extLst>
          </p:cNvPr>
          <p:cNvSpPr txBox="1">
            <a:spLocks/>
          </p:cNvSpPr>
          <p:nvPr/>
        </p:nvSpPr>
        <p:spPr>
          <a:xfrm>
            <a:off x="1240304" y="2497015"/>
            <a:ext cx="3692181" cy="1890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Eras Light ITC" panose="020B0402030504020804" pitchFamily="34" charset="0"/>
              </a:rPr>
              <a:t>The unreasonable effectiveness of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Eras Light ITC" panose="020B0402030504020804" pitchFamily="34" charset="0"/>
              </a:rPr>
              <a:t>(</a:t>
            </a:r>
            <a:r>
              <a:rPr lang="en-US">
                <a:latin typeface="Eras Light ITC" panose="020B0402030504020804" pitchFamily="34" charset="0"/>
                <a:hlinkClick r:id="rId4"/>
              </a:rPr>
              <a:t>http://goo.gl/R5enIE</a:t>
            </a:r>
            <a:r>
              <a:rPr lang="en-US">
                <a:latin typeface="Eras Light ITC" panose="020B0402030504020804" pitchFamily="34" charset="0"/>
              </a:rPr>
              <a:t>), publicado em 2001.</a:t>
            </a: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B32B17-1CFF-45A5-9E38-4CE994005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Dados &gt; Algoritmos</a:t>
            </a:r>
          </a:p>
        </p:txBody>
      </p:sp>
    </p:spTree>
    <p:extLst>
      <p:ext uri="{BB962C8B-B14F-4D97-AF65-F5344CB8AC3E}">
        <p14:creationId xmlns:p14="http://schemas.microsoft.com/office/powerpoint/2010/main" val="258048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 descr="Uma imagem contendo mapa, texto&#10;&#10;Descrição gerada com muito alta confiança">
            <a:extLst>
              <a:ext uri="{FF2B5EF4-FFF2-40B4-BE49-F238E27FC236}">
                <a16:creationId xmlns:a16="http://schemas.microsoft.com/office/drawing/2014/main" id="{31606357-DAE7-457F-B2B7-5BBB6EA03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37" y="2845638"/>
            <a:ext cx="5281737" cy="3816056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2D71DCA-58A4-464C-9830-FC8EDDB6D87F}"/>
              </a:ext>
            </a:extLst>
          </p:cNvPr>
          <p:cNvSpPr txBox="1">
            <a:spLocks/>
          </p:cNvSpPr>
          <p:nvPr/>
        </p:nvSpPr>
        <p:spPr>
          <a:xfrm>
            <a:off x="553915" y="1690688"/>
            <a:ext cx="107998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Eras Light ITC" panose="020B0402030504020804" pitchFamily="34" charset="0"/>
              </a:rPr>
              <a:t>Quando o modelo se ajusta muito bem ao conjunto de dados de treinamento mas se mostra ineficaz para prever novos resultados.</a:t>
            </a:r>
          </a:p>
          <a:p>
            <a:endParaRPr lang="pt-BR" dirty="0">
              <a:latin typeface="Eras Light ITC" panose="020B0402030504020804" pitchFamily="34" charset="0"/>
            </a:endParaRPr>
          </a:p>
          <a:p>
            <a:r>
              <a:rPr lang="pt-BR" dirty="0">
                <a:latin typeface="Eras Light ITC" panose="020B0402030504020804" pitchFamily="34" charset="0"/>
              </a:rPr>
              <a:t>Possíveis soluções: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Eras Light ITC" panose="020B0402030504020804" pitchFamily="34" charset="0"/>
              </a:rPr>
              <a:t>Reduzir o número de atributos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Eras Light ITC" panose="020B0402030504020804" pitchFamily="34" charset="0"/>
              </a:rPr>
              <a:t>Coletar mais dados de treinamento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Eras Light ITC" panose="020B0402030504020804" pitchFamily="34" charset="0"/>
              </a:rPr>
              <a:t>Limpar os dados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77C5952-1194-4634-BD50-1890B0756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895461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F634A501-A689-4FE1-B9E7-03A00A27F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01" y="2769577"/>
            <a:ext cx="5201214" cy="3900911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B1DF45F-7B9F-441D-8047-AA02E9D274C9}"/>
              </a:ext>
            </a:extLst>
          </p:cNvPr>
          <p:cNvSpPr txBox="1">
            <a:spLocks/>
          </p:cNvSpPr>
          <p:nvPr/>
        </p:nvSpPr>
        <p:spPr>
          <a:xfrm>
            <a:off x="465993" y="1825625"/>
            <a:ext cx="107735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latin typeface="Eras Light ITC" panose="020B0402030504020804" pitchFamily="34" charset="0"/>
              </a:rPr>
              <a:t>Oposto ao Overfitting, quando um modelo é muito simples para aprender o padrão dos dados.</a:t>
            </a:r>
          </a:p>
          <a:p>
            <a:endParaRPr lang="pt-BR" dirty="0">
              <a:latin typeface="Eras Light ITC" panose="020B0402030504020804" pitchFamily="34" charset="0"/>
            </a:endParaRPr>
          </a:p>
          <a:p>
            <a:r>
              <a:rPr lang="pt-BR" dirty="0">
                <a:latin typeface="Eras Light ITC" panose="020B0402030504020804" pitchFamily="34" charset="0"/>
              </a:rPr>
              <a:t>Soluções: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Eras Light ITC" panose="020B0402030504020804" pitchFamily="34" charset="0"/>
              </a:rPr>
              <a:t>Selecionar um modelo mais complexo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>
                <a:latin typeface="Eras Light ITC" panose="020B0402030504020804" pitchFamily="34" charset="0"/>
              </a:rPr>
              <a:t>Adicionar melhores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869893C-7655-43CE-A4A7-82C2A744F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Underfitting</a:t>
            </a:r>
          </a:p>
        </p:txBody>
      </p:sp>
    </p:spTree>
    <p:extLst>
      <p:ext uri="{BB962C8B-B14F-4D97-AF65-F5344CB8AC3E}">
        <p14:creationId xmlns:p14="http://schemas.microsoft.com/office/powerpoint/2010/main" val="2055786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esultado de imagem para arthur samuel">
            <a:extLst>
              <a:ext uri="{FF2B5EF4-FFF2-40B4-BE49-F238E27FC236}">
                <a16:creationId xmlns:a16="http://schemas.microsoft.com/office/drawing/2014/main" id="{7892C385-13A6-48B1-A2B1-2F8AD3769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827" y="3982916"/>
            <a:ext cx="4741207" cy="2678782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B4AC9A-D128-402A-98EC-A7B1847BCB2E}"/>
              </a:ext>
            </a:extLst>
          </p:cNvPr>
          <p:cNvSpPr txBox="1"/>
          <p:nvPr/>
        </p:nvSpPr>
        <p:spPr>
          <a:xfrm>
            <a:off x="1828801" y="3929563"/>
            <a:ext cx="47495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Monotype Corsiva" panose="03010101010201010101" pitchFamily="66" charset="0"/>
              </a:rPr>
              <a:t>"É o campo de estudo que dá aos computadores a habilidade de aprender sem serem explicitamente programados." </a:t>
            </a:r>
            <a:r>
              <a:rPr lang="pt-BR" sz="2400" dirty="0">
                <a:latin typeface="Eras Light ITC" panose="020B0402030504020804" pitchFamily="34" charset="0"/>
              </a:rPr>
              <a:t>- Arthur Samuel, 1959</a:t>
            </a:r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914ACCFA-7CAD-46CC-8A45-57408DC5AF37}"/>
              </a:ext>
            </a:extLst>
          </p:cNvPr>
          <p:cNvSpPr txBox="1">
            <a:spLocks/>
          </p:cNvSpPr>
          <p:nvPr/>
        </p:nvSpPr>
        <p:spPr>
          <a:xfrm>
            <a:off x="1120000" y="2310328"/>
            <a:ext cx="10233800" cy="1236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latin typeface="Eras Light ITC" panose="020B0402030504020804" pitchFamily="34" charset="0"/>
              </a:rPr>
              <a:t>Ciência(e arte) de programar computadores para que eles possam aprender a partir de dados. </a:t>
            </a:r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89A83F-06D6-45A0-B0A6-003B7260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O que é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20036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, texto&#10;&#10;Descrição gerada com muito alta confiança">
            <a:extLst>
              <a:ext uri="{FF2B5EF4-FFF2-40B4-BE49-F238E27FC236}">
                <a16:creationId xmlns:a16="http://schemas.microsoft.com/office/drawing/2014/main" id="{B0D5E036-9B17-4AFE-9796-5D92F6F37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60" y="2145323"/>
            <a:ext cx="10907879" cy="3790487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1EBD08-A28E-4E22-AC0E-8D5CC626C6B0}"/>
              </a:ext>
            </a:extLst>
          </p:cNvPr>
          <p:cNvSpPr txBox="1"/>
          <p:nvPr/>
        </p:nvSpPr>
        <p:spPr>
          <a:xfrm>
            <a:off x="1345223" y="501162"/>
            <a:ext cx="960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Eras Light ITC" panose="020B0402030504020804" pitchFamily="34" charset="0"/>
              </a:rPr>
              <a:t>Underfitting VS. Overfitting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26836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CA6DBE00-7D92-4E44-A77C-B00A8473E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3" y="2920836"/>
            <a:ext cx="10126414" cy="3316400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109BE6-AAE7-4318-BA5E-692E3C38859B}"/>
              </a:ext>
            </a:extLst>
          </p:cNvPr>
          <p:cNvSpPr txBox="1"/>
          <p:nvPr/>
        </p:nvSpPr>
        <p:spPr>
          <a:xfrm>
            <a:off x="769908" y="1477107"/>
            <a:ext cx="10652184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800" dirty="0">
                <a:gradFill>
                  <a:gsLst>
                    <a:gs pos="34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</a:gradFill>
                <a:latin typeface="Eras Light ITC" panose="020B0402030504020804" pitchFamily="34" charset="0"/>
              </a:rPr>
              <a:t>Para validar corretamente, é necessário dividir nossos dados em dois conjuntos: Conjunto de Treinamento e Conjunto de Teste.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F0E135-76D6-4D77-B98B-1C95D2571266}"/>
              </a:ext>
            </a:extLst>
          </p:cNvPr>
          <p:cNvSpPr txBox="1"/>
          <p:nvPr/>
        </p:nvSpPr>
        <p:spPr>
          <a:xfrm>
            <a:off x="1186962" y="430823"/>
            <a:ext cx="952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  <a:t>Teste e Validação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0045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43D9442-DF47-4294-A54E-7CD56D855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92" y="2802988"/>
            <a:ext cx="10126414" cy="3063240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37622FE-D2D7-49B7-90DE-3E2428D76C9D}"/>
              </a:ext>
            </a:extLst>
          </p:cNvPr>
          <p:cNvSpPr txBox="1"/>
          <p:nvPr/>
        </p:nvSpPr>
        <p:spPr>
          <a:xfrm>
            <a:off x="2429607" y="641838"/>
            <a:ext cx="733278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900" b="1" dirty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  <a:t>Cross-</a:t>
            </a:r>
            <a:r>
              <a:rPr lang="pt-BR" sz="4900" b="1" dirty="0" err="1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  <a:t>Validation</a:t>
            </a:r>
            <a:r>
              <a:rPr lang="pt-BR" sz="4900" b="1" dirty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  <a:t> </a:t>
            </a:r>
            <a:br>
              <a:rPr lang="pt-BR" sz="4900" b="1" dirty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</a:br>
            <a:r>
              <a:rPr lang="pt-BR" sz="4000" dirty="0">
                <a:gradFill flip="none" rotWithShape="1">
                  <a:gsLst>
                    <a:gs pos="28000">
                      <a:prstClr val="white">
                        <a:lumMod val="93000"/>
                      </a:prstClr>
                    </a:gs>
                    <a:gs pos="0">
                      <a:prstClr val="black">
                        <a:lumMod val="25000"/>
                        <a:lumOff val="75000"/>
                      </a:prstClr>
                    </a:gs>
                    <a:gs pos="100000">
                      <a:srgbClr val="ACCBF9">
                        <a:lumMod val="0"/>
                        <a:lumOff val="100000"/>
                      </a:srgbClr>
                    </a:gs>
                  </a:gsLst>
                  <a:lin ang="4800000" scaled="0"/>
                  <a:tileRect/>
                </a:gradFill>
                <a:latin typeface="Eras Light ITC" panose="020B0402030504020804" pitchFamily="34" charset="0"/>
                <a:ea typeface="+mj-ea"/>
                <a:cs typeface="+mj-cs"/>
              </a:rPr>
              <a:t>(Validação Cruzada)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45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m para Hands-On Machine Learning">
            <a:extLst>
              <a:ext uri="{FF2B5EF4-FFF2-40B4-BE49-F238E27FC236}">
                <a16:creationId xmlns:a16="http://schemas.microsoft.com/office/drawing/2014/main" id="{9569E137-EF60-4C1B-93BD-7E4DE6501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r="9131"/>
          <a:stretch/>
        </p:blipFill>
        <p:spPr bwMode="auto">
          <a:xfrm>
            <a:off x="20" y="10"/>
            <a:ext cx="43433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A991B4-AD4B-4F64-99CA-B87E9D6A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804740"/>
            <a:ext cx="6651171" cy="132556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latin typeface="Batang" panose="020B0503020000020004" pitchFamily="18" charset="-127"/>
                <a:ea typeface="Batang" panose="020B0503020000020004" pitchFamily="18" charset="-127"/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D5C61D-D7A1-4823-91FF-0A334C3EF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2664069"/>
            <a:ext cx="6487886" cy="3512893"/>
          </a:xfrm>
        </p:spPr>
        <p:txBody>
          <a:bodyPr>
            <a:normAutofit/>
          </a:bodyPr>
          <a:lstStyle/>
          <a:p>
            <a:r>
              <a:rPr lang="en-US" dirty="0">
                <a:latin typeface="Batang" panose="020B0503020000020004" pitchFamily="18" charset="-127"/>
                <a:ea typeface="Batang" panose="020B0503020000020004" pitchFamily="18" charset="-127"/>
              </a:rPr>
              <a:t>Hands-On Machine Learning with </a:t>
            </a:r>
            <a:r>
              <a:rPr lang="en-US" dirty="0" err="1">
                <a:latin typeface="Batang" panose="020B0503020000020004" pitchFamily="18" charset="-127"/>
                <a:ea typeface="Batang" panose="020B0503020000020004" pitchFamily="18" charset="-127"/>
              </a:rPr>
              <a:t>Scikit</a:t>
            </a:r>
            <a:r>
              <a:rPr lang="en-US" dirty="0">
                <a:latin typeface="Batang" panose="020B0503020000020004" pitchFamily="18" charset="-127"/>
                <a:ea typeface="Batang" panose="020B0503020000020004" pitchFamily="18" charset="-127"/>
              </a:rPr>
              <a:t>-Learn and TensorFlow by </a:t>
            </a:r>
            <a:r>
              <a:rPr lang="en-US" dirty="0" err="1">
                <a:latin typeface="Batang" panose="020B0503020000020004" pitchFamily="18" charset="-127"/>
                <a:ea typeface="Batang" panose="020B0503020000020004" pitchFamily="18" charset="-127"/>
              </a:rPr>
              <a:t>Aurélien</a:t>
            </a:r>
            <a:r>
              <a:rPr lang="en-US" dirty="0">
                <a:latin typeface="Batang" panose="020B0503020000020004" pitchFamily="18" charset="-127"/>
                <a:ea typeface="Batang" panose="020B0503020000020004" pitchFamily="18" charset="-127"/>
              </a:rPr>
              <a:t> </a:t>
            </a:r>
            <a:r>
              <a:rPr lang="en-US" dirty="0" err="1">
                <a:latin typeface="Batang" panose="020B0503020000020004" pitchFamily="18" charset="-127"/>
                <a:ea typeface="Batang" panose="020B0503020000020004" pitchFamily="18" charset="-127"/>
              </a:rPr>
              <a:t>Géron</a:t>
            </a:r>
            <a:r>
              <a:rPr lang="en-US" dirty="0">
                <a:latin typeface="Batang" panose="020B0503020000020004" pitchFamily="18" charset="-127"/>
                <a:ea typeface="Batang" panose="020B0503020000020004" pitchFamily="18" charset="-127"/>
              </a:rPr>
              <a:t> (O'Reilly)</a:t>
            </a:r>
            <a:r>
              <a:rPr lang="pt-BR" dirty="0">
                <a:latin typeface="Batang" panose="020B0503020000020004" pitchFamily="18" charset="-127"/>
                <a:ea typeface="Batang" panose="020B0503020000020004" pitchFamily="18" charset="-127"/>
              </a:rPr>
              <a:t> </a:t>
            </a:r>
            <a:r>
              <a:rPr lang="pt-BR" dirty="0"/>
              <a:t>© </a:t>
            </a:r>
            <a:r>
              <a:rPr lang="en-US" dirty="0">
                <a:latin typeface="Batang" panose="020B0503020000020004" pitchFamily="18" charset="-127"/>
                <a:ea typeface="Batang" panose="020B0503020000020004" pitchFamily="18" charset="-127"/>
              </a:rPr>
              <a:t>2017.</a:t>
            </a:r>
          </a:p>
          <a:p>
            <a:endParaRPr lang="pt-BR" dirty="0">
              <a:latin typeface="Batang" panose="020B0503020000020004" pitchFamily="18" charset="-127"/>
              <a:ea typeface="Batang" panose="020B0503020000020004" pitchFamily="18" charset="-127"/>
            </a:endParaRPr>
          </a:p>
        </p:txBody>
      </p:sp>
      <p:pic>
        <p:nvPicPr>
          <p:cNvPr id="7" name="Picture 4" descr="Imagem relacionada">
            <a:extLst>
              <a:ext uri="{FF2B5EF4-FFF2-40B4-BE49-F238E27FC236}">
                <a16:creationId xmlns:a16="http://schemas.microsoft.com/office/drawing/2014/main" id="{EE2CD2F5-6668-4F96-923C-612636487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67" b="99833" l="10000" r="90000">
                        <a14:foregroundMark x1="49000" y1="7333" x2="56375" y2="10833"/>
                        <a14:foregroundMark x1="56375" y1="10833" x2="56375" y2="10833"/>
                        <a14:foregroundMark x1="61000" y1="57333" x2="78375" y2="80000"/>
                        <a14:foregroundMark x1="72125" y1="55000" x2="79500" y2="61500"/>
                        <a14:foregroundMark x1="79500" y1="61500" x2="84250" y2="87000"/>
                        <a14:foregroundMark x1="84250" y1="87000" x2="76375" y2="95333"/>
                        <a14:foregroundMark x1="76375" y1="95333" x2="57375" y2="99833"/>
                        <a14:foregroundMark x1="57375" y1="99833" x2="49500" y2="99000"/>
                        <a14:foregroundMark x1="80125" y1="60333" x2="81000" y2="60167"/>
                        <a14:foregroundMark x1="80875" y1="56500" x2="69625" y2="52500"/>
                        <a14:foregroundMark x1="74000" y1="52167" x2="78750" y2="51833"/>
                        <a14:foregroundMark x1="80125" y1="52667" x2="81500" y2="5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223" y="3991707"/>
            <a:ext cx="3821723" cy="286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50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1E140-7E38-48C9-A934-B26C0C11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latin typeface="Eras Light ITC" panose="020B0402030504020804" pitchFamily="34" charset="0"/>
              </a:rPr>
              <a:t>Dúvidas? </a:t>
            </a:r>
          </a:p>
        </p:txBody>
      </p:sp>
      <p:pic>
        <p:nvPicPr>
          <p:cNvPr id="12290" name="Picture 2" descr="Resultado de imagem para duvida meme dinossauro">
            <a:extLst>
              <a:ext uri="{FF2B5EF4-FFF2-40B4-BE49-F238E27FC236}">
                <a16:creationId xmlns:a16="http://schemas.microsoft.com/office/drawing/2014/main" id="{E35B4CFB-87D4-44BE-B917-7ED105D6AB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34" b="96689" l="9924" r="89924">
                        <a14:foregroundMark x1="72366" y1="65563" x2="80611" y2="71082"/>
                        <a14:foregroundMark x1="80611" y1="71082" x2="83664" y2="82340"/>
                        <a14:foregroundMark x1="83664" y1="82340" x2="82595" y2="87859"/>
                        <a14:foregroundMark x1="84733" y1="96689" x2="77710" y2="9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2" y="1550011"/>
            <a:ext cx="62388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322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" descr="Resultado de imagem para let's code">
            <a:extLst>
              <a:ext uri="{FF2B5EF4-FFF2-40B4-BE49-F238E27FC236}">
                <a16:creationId xmlns:a16="http://schemas.microsoft.com/office/drawing/2014/main" id="{D5985716-13BB-493D-A534-A0794C62DA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21" y="678443"/>
            <a:ext cx="7748046" cy="5501113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138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Uma imagem contendo pessoa, grande, grupo, ao ar livre&#10;&#10;Descrição gerada com alta confiança">
            <a:extLst>
              <a:ext uri="{FF2B5EF4-FFF2-40B4-BE49-F238E27FC236}">
                <a16:creationId xmlns:a16="http://schemas.microsoft.com/office/drawing/2014/main" id="{5FE26B32-A533-407B-9962-156D999FAF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506" y="3631222"/>
            <a:ext cx="5971304" cy="3030437"/>
          </a:xfrm>
          <a:prstGeom prst="rect">
            <a:avLst/>
          </a:prstGeom>
          <a:noFill/>
          <a:ln w="190500" cap="flat" cmpd="thinThick">
            <a:solidFill>
              <a:srgbClr val="FFFFFF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471F96F-B868-4209-A446-97159AF50855}"/>
              </a:ext>
            </a:extLst>
          </p:cNvPr>
          <p:cNvSpPr txBox="1">
            <a:spLocks/>
          </p:cNvSpPr>
          <p:nvPr/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Eras Light ITC" panose="020B0402030504020804" pitchFamily="34" charset="0"/>
              </a:rPr>
              <a:t>Reconhecimento de caracteres (OCR)</a:t>
            </a:r>
          </a:p>
          <a:p>
            <a:r>
              <a:rPr lang="pt-BR" dirty="0">
                <a:latin typeface="Eras Light ITC" panose="020B0402030504020804" pitchFamily="34" charset="0"/>
              </a:rPr>
              <a:t>Reconhecimento de Imagens</a:t>
            </a:r>
          </a:p>
          <a:p>
            <a:r>
              <a:rPr lang="pt-BR" dirty="0">
                <a:latin typeface="Eras Light ITC" panose="020B0402030504020804" pitchFamily="34" charset="0"/>
              </a:rPr>
              <a:t>Algoritmos de recomendação</a:t>
            </a:r>
          </a:p>
          <a:p>
            <a:r>
              <a:rPr lang="pt-BR" dirty="0">
                <a:latin typeface="Eras Light ITC" panose="020B0402030504020804" pitchFamily="34" charset="0"/>
              </a:rPr>
              <a:t>Segmentação de clientes</a:t>
            </a:r>
          </a:p>
          <a:p>
            <a:r>
              <a:rPr lang="pt-BR" dirty="0">
                <a:latin typeface="Eras Light ITC" panose="020B0402030504020804" pitchFamily="34" charset="0"/>
              </a:rPr>
              <a:t>Reconhecimento de voz</a:t>
            </a:r>
          </a:p>
          <a:p>
            <a:r>
              <a:rPr lang="pt-BR" dirty="0">
                <a:latin typeface="Eras Light ITC" panose="020B0402030504020804" pitchFamily="34" charset="0"/>
              </a:rPr>
              <a:t>Detecção de fraudes</a:t>
            </a:r>
          </a:p>
          <a:p>
            <a:r>
              <a:rPr lang="pt-BR" dirty="0">
                <a:latin typeface="Eras Light ITC" panose="020B0402030504020804" pitchFamily="34" charset="0"/>
              </a:rPr>
              <a:t>Diagnóstico Médico</a:t>
            </a:r>
          </a:p>
          <a:p>
            <a:r>
              <a:rPr lang="pt-BR" dirty="0">
                <a:latin typeface="Eras Light ITC" panose="020B0402030504020804" pitchFamily="34" charset="0"/>
              </a:rPr>
              <a:t>Filtros de spam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6DD6438-1C03-4288-975D-E15B81A3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Exemplos e Aplicações</a:t>
            </a:r>
          </a:p>
        </p:txBody>
      </p:sp>
    </p:spTree>
    <p:extLst>
      <p:ext uri="{BB962C8B-B14F-4D97-AF65-F5344CB8AC3E}">
        <p14:creationId xmlns:p14="http://schemas.microsoft.com/office/powerpoint/2010/main" val="750991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C04C0-7CFA-434E-8EB6-7358F866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Bibliotecas Open Source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C9B64-8332-42EC-9455-574D17B62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68" y="1961965"/>
            <a:ext cx="9682531" cy="421499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b="1" dirty="0" err="1">
                <a:latin typeface="Eras Light ITC" panose="020B0402030504020804" pitchFamily="34" charset="0"/>
              </a:rPr>
              <a:t>Tensorflow</a:t>
            </a:r>
            <a:r>
              <a:rPr lang="pt-BR" b="1" dirty="0">
                <a:latin typeface="Eras Light ITC" panose="020B0402030504020804" pitchFamily="34" charset="0"/>
              </a:rPr>
              <a:t> - Google </a:t>
            </a:r>
            <a:r>
              <a:rPr lang="pt-BR" b="1" dirty="0" err="1">
                <a:latin typeface="Eras Light ITC" panose="020B0402030504020804" pitchFamily="34" charset="0"/>
              </a:rPr>
              <a:t>Brain</a:t>
            </a:r>
            <a:r>
              <a:rPr lang="pt-BR" b="1" dirty="0">
                <a:latin typeface="Eras Light ITC" panose="020B0402030504020804" pitchFamily="34" charset="0"/>
              </a:rPr>
              <a:t> (Python, C++, </a:t>
            </a:r>
            <a:r>
              <a:rPr lang="pt-BR" b="1" dirty="0" err="1">
                <a:latin typeface="Eras Light ITC" panose="020B0402030504020804" pitchFamily="34" charset="0"/>
              </a:rPr>
              <a:t>Haskell</a:t>
            </a:r>
            <a:r>
              <a:rPr lang="pt-BR" b="1" dirty="0">
                <a:latin typeface="Eras Light ITC" panose="020B0402030504020804" pitchFamily="34" charset="0"/>
              </a:rPr>
              <a:t>, Java, Go, </a:t>
            </a:r>
            <a:r>
              <a:rPr lang="pt-BR" b="1" dirty="0" err="1">
                <a:latin typeface="Eras Light ITC" panose="020B0402030504020804" pitchFamily="34" charset="0"/>
              </a:rPr>
              <a:t>Rust</a:t>
            </a:r>
            <a:r>
              <a:rPr lang="pt-BR" b="1" dirty="0">
                <a:latin typeface="Eras Light ITC" panose="020B04020305040208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err="1">
                <a:latin typeface="Eras Light ITC" panose="020B0402030504020804" pitchFamily="34" charset="0"/>
              </a:rPr>
              <a:t>Scikit-Learn</a:t>
            </a:r>
            <a:r>
              <a:rPr lang="pt-BR" b="1" dirty="0">
                <a:latin typeface="Eras Light ITC" panose="020B0402030504020804" pitchFamily="34" charset="0"/>
              </a:rPr>
              <a:t> (Python)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>
                <a:latin typeface="Eras Light ITC" panose="020B0402030504020804" pitchFamily="34" charset="0"/>
              </a:rPr>
              <a:t>Shogun (C++)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err="1">
                <a:latin typeface="Eras Light ITC" panose="020B0402030504020804" pitchFamily="34" charset="0"/>
              </a:rPr>
              <a:t>Mllib</a:t>
            </a:r>
            <a:r>
              <a:rPr lang="pt-BR" b="1" dirty="0">
                <a:latin typeface="Eras Light ITC" panose="020B0402030504020804" pitchFamily="34" charset="0"/>
              </a:rPr>
              <a:t> – Apache </a:t>
            </a:r>
            <a:r>
              <a:rPr lang="pt-BR" b="1" dirty="0" err="1">
                <a:latin typeface="Eras Light ITC" panose="020B0402030504020804" pitchFamily="34" charset="0"/>
              </a:rPr>
              <a:t>Spark</a:t>
            </a:r>
            <a:r>
              <a:rPr lang="pt-BR" b="1" dirty="0">
                <a:latin typeface="Eras Light ITC" panose="020B0402030504020804" pitchFamily="34" charset="0"/>
              </a:rPr>
              <a:t> (Python, Java, Scala)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err="1">
                <a:latin typeface="Eras Light ITC" panose="020B0402030504020804" pitchFamily="34" charset="0"/>
              </a:rPr>
              <a:t>Weka</a:t>
            </a:r>
            <a:r>
              <a:rPr lang="pt-BR" b="1" dirty="0">
                <a:latin typeface="Eras Light ITC" panose="020B0402030504020804" pitchFamily="34" charset="0"/>
              </a:rPr>
              <a:t> (Java)</a:t>
            </a:r>
          </a:p>
        </p:txBody>
      </p:sp>
      <p:pic>
        <p:nvPicPr>
          <p:cNvPr id="4098" name="Picture 2" descr="Resultado de imagem para Tensorflow logo png">
            <a:extLst>
              <a:ext uri="{FF2B5EF4-FFF2-40B4-BE49-F238E27FC236}">
                <a16:creationId xmlns:a16="http://schemas.microsoft.com/office/drawing/2014/main" id="{FCDF9458-005E-4D52-A65A-8FA890B2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3" y="2068498"/>
            <a:ext cx="506313" cy="54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Scikit-Learn  logo png">
            <a:extLst>
              <a:ext uri="{FF2B5EF4-FFF2-40B4-BE49-F238E27FC236}">
                <a16:creationId xmlns:a16="http://schemas.microsoft.com/office/drawing/2014/main" id="{65A5E12C-2CC4-4330-AFF0-2C2D8E66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1" y="2881313"/>
            <a:ext cx="781235" cy="42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shogun-toolbox.org/static/images/shogun_logo2.png">
            <a:extLst>
              <a:ext uri="{FF2B5EF4-FFF2-40B4-BE49-F238E27FC236}">
                <a16:creationId xmlns:a16="http://schemas.microsoft.com/office/drawing/2014/main" id="{A8C57994-81AC-42F0-805E-6EE95DA9D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3" y="3535533"/>
            <a:ext cx="355106" cy="7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spark.apache.org/images/spark-logo-trademark.png">
            <a:extLst>
              <a:ext uri="{FF2B5EF4-FFF2-40B4-BE49-F238E27FC236}">
                <a16:creationId xmlns:a16="http://schemas.microsoft.com/office/drawing/2014/main" id="{86235E25-E79B-4FAC-BA52-9D0D9774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6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4" y="4433501"/>
            <a:ext cx="795338" cy="42305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m relacionada">
            <a:extLst>
              <a:ext uri="{FF2B5EF4-FFF2-40B4-BE49-F238E27FC236}">
                <a16:creationId xmlns:a16="http://schemas.microsoft.com/office/drawing/2014/main" id="{2ED00643-20C6-4C6E-88F6-C549828C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5" y="4856553"/>
            <a:ext cx="10191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26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B3E3B-A52E-462E-9414-8232D8EA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>
                <a:latin typeface="Eras Light ITC" panose="020B0402030504020804" pitchFamily="34" charset="0"/>
              </a:rPr>
              <a:t>Pré-requisitos</a:t>
            </a:r>
            <a:endParaRPr lang="pt-BR" dirty="0">
              <a:latin typeface="Eras Light ITC" panose="020B04020305040208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CEED66-EB3D-4603-B7DD-B6AB77597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045" y="2272683"/>
            <a:ext cx="5353235" cy="2423604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Eras Light ITC" panose="020B0402030504020804" pitchFamily="34" charset="0"/>
              </a:rPr>
              <a:t>Probabilidade e Estatística</a:t>
            </a:r>
          </a:p>
          <a:p>
            <a:r>
              <a:rPr lang="pt-BR" sz="3200" dirty="0">
                <a:latin typeface="Eras Light ITC" panose="020B0402030504020804" pitchFamily="34" charset="0"/>
              </a:rPr>
              <a:t>Cálculo</a:t>
            </a:r>
          </a:p>
          <a:p>
            <a:r>
              <a:rPr lang="pt-BR" sz="3200" dirty="0">
                <a:latin typeface="Eras Light ITC" panose="020B0402030504020804" pitchFamily="34" charset="0"/>
              </a:rPr>
              <a:t>Álgebra Linear</a:t>
            </a:r>
          </a:p>
          <a:p>
            <a:r>
              <a:rPr lang="pt-BR" sz="3200" dirty="0">
                <a:latin typeface="Eras Light ITC" panose="020B0402030504020804" pitchFamily="34" charset="0"/>
              </a:rPr>
              <a:t>Programação</a:t>
            </a:r>
          </a:p>
        </p:txBody>
      </p:sp>
      <p:pic>
        <p:nvPicPr>
          <p:cNvPr id="5" name="Imagem 4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247524BE-2F6E-48A7-8C9A-548F2A37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431" y="1830717"/>
            <a:ext cx="4248569" cy="50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81B8E-B3D5-4B14-885D-3B790142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Tipos de sistemas de Machine Learning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0847F-7135-49D2-84BB-987C2CD25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024109"/>
            <a:ext cx="10233800" cy="4152854"/>
          </a:xfrm>
        </p:spPr>
        <p:txBody>
          <a:bodyPr/>
          <a:lstStyle/>
          <a:p>
            <a:r>
              <a:rPr lang="pt-BR" sz="3200" b="1" dirty="0">
                <a:latin typeface="Eras Light ITC" panose="020B0402030504020804" pitchFamily="34" charset="0"/>
              </a:rPr>
              <a:t>Aprendizagem supervisionada</a:t>
            </a:r>
          </a:p>
          <a:p>
            <a:r>
              <a:rPr lang="pt-BR" sz="3200" b="1" dirty="0">
                <a:latin typeface="Eras Light ITC" panose="020B0402030504020804" pitchFamily="34" charset="0"/>
              </a:rPr>
              <a:t>Aprendizagem não-supervisionada</a:t>
            </a:r>
          </a:p>
          <a:p>
            <a:r>
              <a:rPr lang="pt-BR" b="1" dirty="0">
                <a:latin typeface="Eras Light ITC" panose="020B0402030504020804" pitchFamily="34" charset="0"/>
              </a:rPr>
              <a:t>Aprendizagem semi-supervisionada</a:t>
            </a:r>
          </a:p>
          <a:p>
            <a:r>
              <a:rPr lang="pt-BR" b="1" dirty="0">
                <a:latin typeface="Eras Light ITC" panose="020B0402030504020804" pitchFamily="34" charset="0"/>
              </a:rPr>
              <a:t>Aprendizagem por reforço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8BB7B1-FB8E-421F-B180-BA46F3835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24" b="99064" l="7375" r="95000">
                        <a14:foregroundMark x1="20000" y1="94540" x2="31250" y2="85647"/>
                        <a14:foregroundMark x1="31250" y1="85647" x2="31250" y2="85647"/>
                        <a14:foregroundMark x1="7375" y1="59438" x2="7375" y2="68487"/>
                        <a14:foregroundMark x1="77750" y1="96880" x2="84500" y2="96412"/>
                        <a14:foregroundMark x1="14625" y1="98752" x2="22250" y2="99064"/>
                        <a14:foregroundMark x1="91375" y1="58658" x2="90750" y2="71451"/>
                        <a14:foregroundMark x1="94500" y1="60530" x2="95000" y2="65523"/>
                        <a14:foregroundMark x1="42375" y1="8424" x2="39375" y2="9048"/>
                        <a14:foregroundMark x1="59375" y1="11388" x2="61125" y2="18097"/>
                        <a14:foregroundMark x1="47500" y1="19189" x2="55250" y2="19969"/>
                        <a14:foregroundMark x1="55000" y1="29173" x2="64125" y2="33073"/>
                        <a14:foregroundMark x1="76500" y1="37754" x2="72000" y2="31825"/>
                        <a14:foregroundMark x1="70125" y1="30421" x2="63000" y2="23557"/>
                        <a14:foregroundMark x1="77750" y1="26209" x2="79500" y2="29953"/>
                        <a14:foregroundMark x1="84250" y1="44462" x2="86000" y2="53978"/>
                        <a14:foregroundMark x1="32250" y1="27301" x2="28000" y2="33385"/>
                        <a14:foregroundMark x1="37959" y1="23869" x2="35125" y2="25429"/>
                        <a14:foregroundMark x1="39092" y1="23245" x2="37959" y2="23869"/>
                        <a14:foregroundMark x1="43625" y1="20749" x2="39092" y2="23245"/>
                        <a14:foregroundMark x1="60250" y1="8424" x2="56750" y2="10920"/>
                        <a14:foregroundMark x1="76125" y1="25585" x2="78500" y2="28861"/>
                        <a14:backgroundMark x1="40500" y1="23245" x2="40500" y2="23245"/>
                        <a14:backgroundMark x1="39500" y1="23869" x2="39500" y2="2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95" y="3545183"/>
            <a:ext cx="4134561" cy="331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2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>
            <a:extLst>
              <a:ext uri="{FF2B5EF4-FFF2-40B4-BE49-F238E27FC236}">
                <a16:creationId xmlns:a16="http://schemas.microsoft.com/office/drawing/2014/main" id="{ED7D2763-392D-409C-9A93-86F7FB1E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5" y="3429000"/>
            <a:ext cx="4139398" cy="3228731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DD2DBD8-D7F8-4E8A-A22E-B8EBE0F108B7}"/>
              </a:ext>
            </a:extLst>
          </p:cNvPr>
          <p:cNvSpPr txBox="1">
            <a:spLocks/>
          </p:cNvSpPr>
          <p:nvPr/>
        </p:nvSpPr>
        <p:spPr>
          <a:xfrm>
            <a:off x="1120000" y="1825624"/>
            <a:ext cx="8938400" cy="4033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b="1" dirty="0">
                <a:latin typeface="Eras Light ITC" panose="020B0402030504020804" pitchFamily="34" charset="0"/>
              </a:rPr>
              <a:t>Entradas e saídas desejadas (rótulos)</a:t>
            </a:r>
          </a:p>
          <a:p>
            <a:pPr>
              <a:lnSpc>
                <a:spcPct val="100000"/>
              </a:lnSpc>
            </a:pPr>
            <a:r>
              <a:rPr lang="pt-BR" b="1" dirty="0">
                <a:latin typeface="Eras Light ITC" panose="020B0402030504020804" pitchFamily="34" charset="0"/>
              </a:rPr>
              <a:t>O objetivo é achar a relação entre as entradas e saídas.</a:t>
            </a:r>
          </a:p>
          <a:p>
            <a:pPr>
              <a:lnSpc>
                <a:spcPct val="100000"/>
              </a:lnSpc>
            </a:pPr>
            <a:endParaRPr lang="pt-BR" b="1" dirty="0">
              <a:latin typeface="Eras Light ITC" panose="020B0402030504020804" pitchFamily="34" charset="0"/>
            </a:endParaRPr>
          </a:p>
          <a:p>
            <a:pPr>
              <a:lnSpc>
                <a:spcPct val="100000"/>
              </a:lnSpc>
            </a:pPr>
            <a:r>
              <a:rPr lang="pt-BR" dirty="0">
                <a:latin typeface="Eras Light ITC" panose="020B0402030504020804" pitchFamily="34" charset="0"/>
              </a:rPr>
              <a:t>Classificação.</a:t>
            </a:r>
          </a:p>
          <a:p>
            <a:pPr>
              <a:lnSpc>
                <a:spcPct val="100000"/>
              </a:lnSpc>
            </a:pPr>
            <a:r>
              <a:rPr lang="pt-BR" dirty="0">
                <a:latin typeface="Eras Light ITC" panose="020B0402030504020804" pitchFamily="34" charset="0"/>
              </a:rPr>
              <a:t>Regressão.</a:t>
            </a:r>
          </a:p>
          <a:p>
            <a:pPr>
              <a:lnSpc>
                <a:spcPct val="150000"/>
              </a:lnSpc>
            </a:pPr>
            <a:endParaRPr lang="pt-BR" b="1" dirty="0">
              <a:latin typeface="Eras Light ITC" panose="020B04020305040208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83F0A48-BDD8-443F-8CD8-06C6B2B2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Aprendizagem supervisionada</a:t>
            </a:r>
          </a:p>
        </p:txBody>
      </p:sp>
    </p:spTree>
    <p:extLst>
      <p:ext uri="{BB962C8B-B14F-4D97-AF65-F5344CB8AC3E}">
        <p14:creationId xmlns:p14="http://schemas.microsoft.com/office/powerpoint/2010/main" val="297777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 descr="Uma imagem contendo texto, mapa&#10;&#10;Descrição gerada com alta confiança">
            <a:extLst>
              <a:ext uri="{FF2B5EF4-FFF2-40B4-BE49-F238E27FC236}">
                <a16:creationId xmlns:a16="http://schemas.microsoft.com/office/drawing/2014/main" id="{8FB38959-40E7-442E-867A-B75D4CC5C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99" y="3567845"/>
            <a:ext cx="7749439" cy="3099776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7FD6134D-0F30-4C5A-99BB-70A762C7C07C}"/>
              </a:ext>
            </a:extLst>
          </p:cNvPr>
          <p:cNvSpPr txBox="1">
            <a:spLocks/>
          </p:cNvSpPr>
          <p:nvPr/>
        </p:nvSpPr>
        <p:spPr>
          <a:xfrm>
            <a:off x="1120000" y="1690688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 dirty="0">
                <a:latin typeface="Eras Light ITC" panose="020B0402030504020804" pitchFamily="34" charset="0"/>
              </a:rPr>
              <a:t>Classificação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atin typeface="Eras Light ITC" panose="020B0402030504020804" pitchFamily="34" charset="0"/>
              </a:rPr>
              <a:t>Aprender a categorizar objetos em categorias fixas.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 dirty="0">
                <a:latin typeface="Eras Light ITC" panose="020B0402030504020804" pitchFamily="34" charset="0"/>
              </a:rPr>
              <a:t>Ex.: Filtro de spam (As classes são “spam” ou “não spam”)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59830D8-272B-4961-A437-9FE2F2D1E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Aprendizagem supervisionada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245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F5499878-0D8C-432D-899F-27985C2B1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19311" r="18652" b="7203"/>
          <a:stretch/>
        </p:blipFill>
        <p:spPr>
          <a:xfrm>
            <a:off x="6812296" y="2038350"/>
            <a:ext cx="4468449" cy="3870081"/>
          </a:xfrm>
          <a:prstGeom prst="rect">
            <a:avLst/>
          </a:prstGeom>
          <a:ln w="190500" cap="flat" cmpd="thinThick">
            <a:solidFill>
              <a:srgbClr val="FFFFFF"/>
            </a:solidFill>
            <a:prstDash val="solid"/>
            <a:round/>
          </a:ln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9948B6A-04CA-46AE-AF48-5665BA3334E2}"/>
              </a:ext>
            </a:extLst>
          </p:cNvPr>
          <p:cNvSpPr txBox="1">
            <a:spLocks/>
          </p:cNvSpPr>
          <p:nvPr/>
        </p:nvSpPr>
        <p:spPr>
          <a:xfrm>
            <a:off x="1120000" y="2352675"/>
            <a:ext cx="5299850" cy="238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b="1">
                <a:latin typeface="Eras Light ITC" panose="020B0402030504020804" pitchFamily="34" charset="0"/>
              </a:rPr>
              <a:t>Regressão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>
                <a:latin typeface="Eras Light ITC" panose="020B0402030504020804" pitchFamily="34" charset="0"/>
              </a:rPr>
              <a:t>Aprender um valor real.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="1">
                <a:latin typeface="Eras Light ITC" panose="020B0402030504020804" pitchFamily="34" charset="0"/>
              </a:rPr>
              <a:t>Ex.: Prever o valor de uma casa com base nas suas características.</a:t>
            </a:r>
            <a:endParaRPr lang="pt-BR" b="1" dirty="0">
              <a:latin typeface="Eras Light ITC" panose="020B04020305040208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2D66686-05A2-4CAD-BB32-10536274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Eras Light ITC" panose="020B0402030504020804" pitchFamily="34" charset="0"/>
              </a:rPr>
              <a:t>Aprendizagem supervisionada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0697117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ersonalizada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FFFFFF"/>
      </a:hlink>
      <a:folHlink>
        <a:srgbClr val="FFFFFF"/>
      </a:folHlink>
    </a:clrScheme>
    <a:fontScheme name="Profundidad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526</TotalTime>
  <Words>522</Words>
  <Application>Microsoft Office PowerPoint</Application>
  <PresentationFormat>Widescreen</PresentationFormat>
  <Paragraphs>95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Batang</vt:lpstr>
      <vt:lpstr>Arial</vt:lpstr>
      <vt:lpstr>Arial Nova Light</vt:lpstr>
      <vt:lpstr>Corbel</vt:lpstr>
      <vt:lpstr>Eras Light ITC</vt:lpstr>
      <vt:lpstr>Monotype Corsiva</vt:lpstr>
      <vt:lpstr>Wingdings</vt:lpstr>
      <vt:lpstr>Profundidade</vt:lpstr>
      <vt:lpstr>Apresentação do PowerPoint</vt:lpstr>
      <vt:lpstr>O que é Machine Learning?</vt:lpstr>
      <vt:lpstr>Exemplos e Aplicações</vt:lpstr>
      <vt:lpstr>Bibliotecas Open Source</vt:lpstr>
      <vt:lpstr>Pré-requisitos</vt:lpstr>
      <vt:lpstr>Tipos de sistemas de Machine Learning</vt:lpstr>
      <vt:lpstr>Aprendizagem supervisionada</vt:lpstr>
      <vt:lpstr>Aprendizagem supervisionada</vt:lpstr>
      <vt:lpstr>Aprendizagem supervisionada </vt:lpstr>
      <vt:lpstr>Aprendizagem não supervisionada</vt:lpstr>
      <vt:lpstr>Aprendizagem não supervisionada</vt:lpstr>
      <vt:lpstr>Aprendizagem não supervisionada</vt:lpstr>
      <vt:lpstr>Aprendizagem semi-supervisionada</vt:lpstr>
      <vt:lpstr>Aprendizagem por reforço </vt:lpstr>
      <vt:lpstr>Apresentação do PowerPoint</vt:lpstr>
      <vt:lpstr>Principais desafios em  Machine Learning</vt:lpstr>
      <vt:lpstr>Dados &gt; Algoritmos</vt:lpstr>
      <vt:lpstr>Overfitting</vt:lpstr>
      <vt:lpstr>Underfitting</vt:lpstr>
      <vt:lpstr>Apresentação do PowerPoint</vt:lpstr>
      <vt:lpstr>Apresentação do PowerPoint</vt:lpstr>
      <vt:lpstr>Apresentação do PowerPoint</vt:lpstr>
      <vt:lpstr>Referências</vt:lpstr>
      <vt:lpstr>Dúvidas?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com ferramentas Open Source</dc:title>
  <dc:creator>Giovana Albuquerque</dc:creator>
  <cp:lastModifiedBy>Giovana Albuquerque</cp:lastModifiedBy>
  <cp:revision>35</cp:revision>
  <dcterms:created xsi:type="dcterms:W3CDTF">2018-04-21T18:24:09Z</dcterms:created>
  <dcterms:modified xsi:type="dcterms:W3CDTF">2018-04-22T23:45:08Z</dcterms:modified>
</cp:coreProperties>
</file>